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44"/>
  </p:notesMasterIdLst>
  <p:handoutMasterIdLst>
    <p:handoutMasterId r:id="rId45"/>
  </p:handoutMasterIdLst>
  <p:sldIdLst>
    <p:sldId id="257" r:id="rId6"/>
    <p:sldId id="260" r:id="rId7"/>
    <p:sldId id="262" r:id="rId8"/>
    <p:sldId id="263" r:id="rId9"/>
    <p:sldId id="366" r:id="rId10"/>
    <p:sldId id="346" r:id="rId11"/>
    <p:sldId id="270" r:id="rId12"/>
    <p:sldId id="271" r:id="rId13"/>
    <p:sldId id="350" r:id="rId14"/>
    <p:sldId id="352" r:id="rId15"/>
    <p:sldId id="353" r:id="rId16"/>
    <p:sldId id="277" r:id="rId17"/>
    <p:sldId id="280" r:id="rId18"/>
    <p:sldId id="275" r:id="rId19"/>
    <p:sldId id="278" r:id="rId20"/>
    <p:sldId id="279" r:id="rId21"/>
    <p:sldId id="329" r:id="rId22"/>
    <p:sldId id="373" r:id="rId23"/>
    <p:sldId id="1097" r:id="rId24"/>
    <p:sldId id="355" r:id="rId25"/>
    <p:sldId id="356" r:id="rId26"/>
    <p:sldId id="357" r:id="rId27"/>
    <p:sldId id="358" r:id="rId28"/>
    <p:sldId id="359" r:id="rId29"/>
    <p:sldId id="1110" r:id="rId30"/>
    <p:sldId id="1109" r:id="rId31"/>
    <p:sldId id="1106" r:id="rId32"/>
    <p:sldId id="1107" r:id="rId33"/>
    <p:sldId id="287" r:id="rId34"/>
    <p:sldId id="291" r:id="rId35"/>
    <p:sldId id="331" r:id="rId36"/>
    <p:sldId id="332" r:id="rId37"/>
    <p:sldId id="337" r:id="rId38"/>
    <p:sldId id="369" r:id="rId39"/>
    <p:sldId id="368" r:id="rId40"/>
    <p:sldId id="370" r:id="rId41"/>
    <p:sldId id="344" r:id="rId42"/>
    <p:sldId id="345"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C09"/>
    <a:srgbClr val="FFAE0D"/>
    <a:srgbClr val="002060"/>
    <a:srgbClr val="2C3234"/>
    <a:srgbClr val="6D6E6F"/>
    <a:srgbClr val="342313"/>
    <a:srgbClr val="FFF5E0"/>
    <a:srgbClr val="10253F"/>
    <a:srgbClr val="565656"/>
    <a:srgbClr val="3D2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54" autoAdjust="0"/>
    <p:restoredTop sz="96106" autoAdjust="0"/>
  </p:normalViewPr>
  <p:slideViewPr>
    <p:cSldViewPr snapToGrid="0" snapToObjects="1">
      <p:cViewPr varScale="1">
        <p:scale>
          <a:sx n="97" d="100"/>
          <a:sy n="97" d="100"/>
        </p:scale>
        <p:origin x="58" y="259"/>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5098"/>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11/8/2024</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09373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31837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year, the training verification forms have been customized to a single page, one specifically for FSD and another ASP staff.</a:t>
            </a:r>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46640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All trained FS Staff must complete the Supper Training Acknowledgement online form to verify completion of annual training. Complete one online form per employee. The Supper Training Acknowledgement online form is located on the Supper page on the FS website. Completion of training acknowledgements are due September 5</a:t>
            </a:r>
            <a:r>
              <a:rPr lang="en-US" baseline="30000" dirty="0"/>
              <a:t>th</a:t>
            </a:r>
            <a:r>
              <a:rPr lang="en-US" dirty="0"/>
              <a:t>, 2019.</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3077729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142533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403129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39.jpeg"/><Relationship Id="rId3" Type="http://schemas.openxmlformats.org/officeDocument/2006/relationships/notesSlide" Target="../notesSlides/notesSlide18.xml"/><Relationship Id="rId21" Type="http://schemas.openxmlformats.org/officeDocument/2006/relationships/image" Target="../media/image41.jpg"/><Relationship Id="rId7" Type="http://schemas.microsoft.com/office/2007/relationships/hdphoto" Target="../media/hdphoto1.wdp"/><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slideLayout" Target="../slideLayouts/slideLayout11.xml"/><Relationship Id="rId16" Type="http://schemas.openxmlformats.org/officeDocument/2006/relationships/image" Target="../media/image37.png"/><Relationship Id="rId20" Type="http://schemas.microsoft.com/office/2007/relationships/hdphoto" Target="../media/hdphoto5.wdp"/><Relationship Id="rId1" Type="http://schemas.openxmlformats.org/officeDocument/2006/relationships/tags" Target="../tags/tag8.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40.png"/><Relationship Id="rId4" Type="http://schemas.openxmlformats.org/officeDocument/2006/relationships/image" Target="../media/image29.png"/><Relationship Id="rId9" Type="http://schemas.microsoft.com/office/2007/relationships/hdphoto" Target="../media/hdphoto2.wdp"/><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2.png"/><Relationship Id="rId12" Type="http://schemas.microsoft.com/office/2007/relationships/hdphoto" Target="../media/hdphoto4.wdp"/><Relationship Id="rId17" Type="http://schemas.openxmlformats.org/officeDocument/2006/relationships/image" Target="../media/image39.jpeg"/><Relationship Id="rId2" Type="http://schemas.openxmlformats.org/officeDocument/2006/relationships/slideLayout" Target="../slideLayouts/slideLayout11.xml"/><Relationship Id="rId16" Type="http://schemas.openxmlformats.org/officeDocument/2006/relationships/image" Target="../media/image38.png"/><Relationship Id="rId20" Type="http://schemas.openxmlformats.org/officeDocument/2006/relationships/image" Target="../media/image41.jpg"/><Relationship Id="rId1" Type="http://schemas.openxmlformats.org/officeDocument/2006/relationships/tags" Target="../tags/tag9.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7.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39.jpeg"/><Relationship Id="rId3" Type="http://schemas.openxmlformats.org/officeDocument/2006/relationships/notesSlide" Target="../notesSlides/notesSlide19.xml"/><Relationship Id="rId21" Type="http://schemas.openxmlformats.org/officeDocument/2006/relationships/image" Target="../media/image41.jpg"/><Relationship Id="rId7" Type="http://schemas.microsoft.com/office/2007/relationships/hdphoto" Target="../media/hdphoto1.wdp"/><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slideLayout" Target="../slideLayouts/slideLayout11.xml"/><Relationship Id="rId16" Type="http://schemas.openxmlformats.org/officeDocument/2006/relationships/image" Target="../media/image37.png"/><Relationship Id="rId20" Type="http://schemas.microsoft.com/office/2007/relationships/hdphoto" Target="../media/hdphoto5.wdp"/><Relationship Id="rId1" Type="http://schemas.openxmlformats.org/officeDocument/2006/relationships/tags" Target="../tags/tag10.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40.png"/><Relationship Id="rId4" Type="http://schemas.openxmlformats.org/officeDocument/2006/relationships/image" Target="../media/image29.png"/><Relationship Id="rId9" Type="http://schemas.microsoft.com/office/2007/relationships/hdphoto" Target="../media/hdphoto2.wdp"/><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9.png"/><Relationship Id="rId7" Type="http://schemas.microsoft.com/office/2007/relationships/hdphoto" Target="../media/hdphoto5.wdp"/><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6.wdp"/><Relationship Id="rId12" Type="http://schemas.microsoft.com/office/2007/relationships/hdphoto" Target="../media/hdphoto1.wdp"/><Relationship Id="rId2" Type="http://schemas.openxmlformats.org/officeDocument/2006/relationships/image" Target="../media/image42.jpeg"/><Relationship Id="rId16"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47.png"/><Relationship Id="rId10" Type="http://schemas.openxmlformats.org/officeDocument/2006/relationships/image" Target="../media/image45.png"/><Relationship Id="rId4" Type="http://schemas.openxmlformats.org/officeDocument/2006/relationships/image" Target="../media/image16.JPG"/><Relationship Id="rId9" Type="http://schemas.openxmlformats.org/officeDocument/2006/relationships/image" Target="../media/image13.png"/><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6.wdp"/><Relationship Id="rId12"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6.JPG"/><Relationship Id="rId9" Type="http://schemas.openxmlformats.org/officeDocument/2006/relationships/image" Target="../media/image33.png"/><Relationship Id="rId14" Type="http://schemas.openxmlformats.org/officeDocument/2006/relationships/image" Target="../media/image41.jp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0.png"/><Relationship Id="rId18" Type="http://schemas.openxmlformats.org/officeDocument/2006/relationships/image" Target="../media/image54.png"/><Relationship Id="rId3" Type="http://schemas.openxmlformats.org/officeDocument/2006/relationships/notesSlide" Target="../notesSlides/notesSlide21.xml"/><Relationship Id="rId7" Type="http://schemas.openxmlformats.org/officeDocument/2006/relationships/image" Target="../media/image44.png"/><Relationship Id="rId12" Type="http://schemas.microsoft.com/office/2007/relationships/hdphoto" Target="../media/hdphoto9.wdp"/><Relationship Id="rId17"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33.png"/><Relationship Id="rId20" Type="http://schemas.openxmlformats.org/officeDocument/2006/relationships/image" Target="../media/image41.jpg"/><Relationship Id="rId1" Type="http://schemas.openxmlformats.org/officeDocument/2006/relationships/tags" Target="../tags/tag12.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jpeg"/><Relationship Id="rId15" Type="http://schemas.microsoft.com/office/2007/relationships/hdphoto" Target="../media/hdphoto1.wdp"/><Relationship Id="rId10" Type="http://schemas.microsoft.com/office/2007/relationships/hdphoto" Target="../media/hdphoto8.wdp"/><Relationship Id="rId19" Type="http://schemas.microsoft.com/office/2007/relationships/hdphoto" Target="../media/hdphoto10.wdp"/><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png"/><Relationship Id="rId18" Type="http://schemas.microsoft.com/office/2007/relationships/hdphoto" Target="../media/hdphoto10.wdp"/><Relationship Id="rId26" Type="http://schemas.openxmlformats.org/officeDocument/2006/relationships/image" Target="../media/image34.png"/><Relationship Id="rId3" Type="http://schemas.openxmlformats.org/officeDocument/2006/relationships/notesSlide" Target="../notesSlides/notesSlide22.xml"/><Relationship Id="rId21" Type="http://schemas.openxmlformats.org/officeDocument/2006/relationships/image" Target="../media/image36.png"/><Relationship Id="rId7" Type="http://schemas.microsoft.com/office/2007/relationships/hdphoto" Target="../media/hdphoto6.wdp"/><Relationship Id="rId12" Type="http://schemas.openxmlformats.org/officeDocument/2006/relationships/image" Target="../media/image30.png"/><Relationship Id="rId17" Type="http://schemas.openxmlformats.org/officeDocument/2006/relationships/image" Target="../media/image54.png"/><Relationship Id="rId25" Type="http://schemas.microsoft.com/office/2007/relationships/hdphoto" Target="../media/hdphoto2.wdp"/><Relationship Id="rId2" Type="http://schemas.openxmlformats.org/officeDocument/2006/relationships/slideLayout" Target="../slideLayouts/slideLayout2.xml"/><Relationship Id="rId16" Type="http://schemas.microsoft.com/office/2007/relationships/hdphoto" Target="../media/hdphoto3.wdp"/><Relationship Id="rId20" Type="http://schemas.openxmlformats.org/officeDocument/2006/relationships/image" Target="../media/image35.png"/><Relationship Id="rId1" Type="http://schemas.openxmlformats.org/officeDocument/2006/relationships/tags" Target="../tags/tag13.xml"/><Relationship Id="rId6" Type="http://schemas.openxmlformats.org/officeDocument/2006/relationships/image" Target="../media/image44.png"/><Relationship Id="rId11" Type="http://schemas.microsoft.com/office/2007/relationships/hdphoto" Target="../media/hdphoto9.wdp"/><Relationship Id="rId24" Type="http://schemas.openxmlformats.org/officeDocument/2006/relationships/image" Target="../media/image32.png"/><Relationship Id="rId5" Type="http://schemas.openxmlformats.org/officeDocument/2006/relationships/image" Target="../media/image50.jpeg"/><Relationship Id="rId15" Type="http://schemas.openxmlformats.org/officeDocument/2006/relationships/image" Target="../media/image33.png"/><Relationship Id="rId23" Type="http://schemas.openxmlformats.org/officeDocument/2006/relationships/image" Target="../media/image55.png"/><Relationship Id="rId28" Type="http://schemas.openxmlformats.org/officeDocument/2006/relationships/image" Target="../media/image41.jpg"/><Relationship Id="rId10" Type="http://schemas.openxmlformats.org/officeDocument/2006/relationships/image" Target="../media/image53.png"/><Relationship Id="rId19" Type="http://schemas.openxmlformats.org/officeDocument/2006/relationships/image" Target="../media/image51.png"/><Relationship Id="rId4" Type="http://schemas.openxmlformats.org/officeDocument/2006/relationships/image" Target="../media/image49.png"/><Relationship Id="rId9" Type="http://schemas.microsoft.com/office/2007/relationships/hdphoto" Target="../media/hdphoto8.wdp"/><Relationship Id="rId14" Type="http://schemas.microsoft.com/office/2007/relationships/hdphoto" Target="../media/hdphoto1.wdp"/><Relationship Id="rId22" Type="http://schemas.openxmlformats.org/officeDocument/2006/relationships/image" Target="../media/image37.png"/><Relationship Id="rId27"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STAFF</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a hot and cold supper item, serve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1138492" y="3293893"/>
            <a:ext cx="4957508"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 </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 </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E5F95-CAB1-7AC4-8970-2F8D152C7E27}"/>
              </a:ext>
            </a:extLst>
          </p:cNvPr>
          <p:cNvPicPr>
            <a:picLocks noChangeAspect="1"/>
          </p:cNvPicPr>
          <p:nvPr/>
        </p:nvPicPr>
        <p:blipFill rotWithShape="1">
          <a:blip r:embed="rId4"/>
          <a:srcRect b="58128"/>
          <a:stretch/>
        </p:blipFill>
        <p:spPr>
          <a:xfrm>
            <a:off x="343457" y="859747"/>
            <a:ext cx="2992526" cy="2705184"/>
          </a:xfrm>
          <a:prstGeom prst="rect">
            <a:avLst/>
          </a:prstGeom>
        </p:spPr>
      </p:pic>
      <p:sp>
        <p:nvSpPr>
          <p:cNvPr id="2" name="Rectangle 1">
            <a:extLst>
              <a:ext uri="{FF2B5EF4-FFF2-40B4-BE49-F238E27FC236}">
                <a16:creationId xmlns:a16="http://schemas.microsoft.com/office/drawing/2014/main" id="{78688440-B9D9-1235-6E3E-7F0EFDFE1F0A}"/>
              </a:ext>
            </a:extLst>
          </p:cNvPr>
          <p:cNvSpPr/>
          <p:nvPr/>
        </p:nvSpPr>
        <p:spPr>
          <a:xfrm>
            <a:off x="3864596" y="0"/>
            <a:ext cx="8360230"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4174004" y="255053"/>
            <a:ext cx="7741415" cy="1325563"/>
          </a:xfrm>
        </p:spPr>
        <p:txBody>
          <a:bodyPr>
            <a:noAutofit/>
          </a:bodyPr>
          <a:lstStyle/>
          <a:p>
            <a:pPr algn="l"/>
            <a:r>
              <a:rPr lang="en-US" sz="8800" dirty="0">
                <a:solidFill>
                  <a:schemeClr val="bg1">
                    <a:lumMod val="95000"/>
                  </a:schemeClr>
                </a:solidFill>
              </a:rPr>
              <a:t>Entrée Satisfaction Activity</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67879" y="2212339"/>
            <a:ext cx="7056947" cy="12166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Let’s put ourselves in our student’s perspective. </a:t>
            </a:r>
          </a:p>
          <a:p>
            <a:pPr marL="0" indent="0">
              <a:spcBef>
                <a:spcPts val="0"/>
              </a:spcBef>
              <a:spcAft>
                <a:spcPts val="1000"/>
              </a:spcAft>
              <a:buNone/>
            </a:pPr>
            <a:endParaRPr lang="en-US" altLang="en-US" sz="2800" dirty="0">
              <a:solidFill>
                <a:schemeClr val="bg1">
                  <a:lumMod val="9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99D97001-E301-D8C4-B843-E29CFF63E118}"/>
              </a:ext>
            </a:extLst>
          </p:cNvPr>
          <p:cNvSpPr txBox="1"/>
          <p:nvPr/>
        </p:nvSpPr>
        <p:spPr>
          <a:xfrm>
            <a:off x="5206212" y="4219307"/>
            <a:ext cx="6152146" cy="1200329"/>
          </a:xfrm>
          <a:prstGeom prst="rect">
            <a:avLst/>
          </a:prstGeom>
          <a:noFill/>
        </p:spPr>
        <p:txBody>
          <a:bodyPr wrap="square">
            <a:spAutoFit/>
          </a:bodyPr>
          <a:lstStyle/>
          <a:p>
            <a:pPr marL="0" indent="0">
              <a:spcBef>
                <a:spcPts val="0"/>
              </a:spcBef>
              <a:spcAft>
                <a:spcPts val="1000"/>
              </a:spcAft>
              <a:buNone/>
            </a:pPr>
            <a:r>
              <a:rPr lang="en-US" altLang="en-US" sz="2400" b="1" dirty="0">
                <a:solidFill>
                  <a:schemeClr val="bg1">
                    <a:lumMod val="95000"/>
                  </a:schemeClr>
                </a:solidFill>
                <a:latin typeface="Century Gothic" panose="020B0502020202020204" pitchFamily="34" charset="0"/>
              </a:rPr>
              <a:t>If you were a student at your school, in any grade, what entrée would you select from the menu?</a:t>
            </a:r>
          </a:p>
        </p:txBody>
      </p:sp>
      <p:sp>
        <p:nvSpPr>
          <p:cNvPr id="11" name="Content Placeholder 2">
            <a:extLst>
              <a:ext uri="{FF2B5EF4-FFF2-40B4-BE49-F238E27FC236}">
                <a16:creationId xmlns:a16="http://schemas.microsoft.com/office/drawing/2014/main" id="{33E5DABC-6113-DCC9-78E1-828A1DFFB795}"/>
              </a:ext>
            </a:extLst>
          </p:cNvPr>
          <p:cNvSpPr txBox="1">
            <a:spLocks/>
          </p:cNvSpPr>
          <p:nvPr/>
        </p:nvSpPr>
        <p:spPr>
          <a:xfrm>
            <a:off x="5017136" y="1927158"/>
            <a:ext cx="7032611" cy="205551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If a majority of students are going to want the Cheeseburger entrée, then offer it on the menu rather than the Yellow Submarine Sandwich.</a:t>
            </a:r>
            <a:endParaRPr lang="en-US" altLang="en-US" sz="28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1BD57E25-79AC-4535-CA30-EAADE71C879E}"/>
              </a:ext>
            </a:extLst>
          </p:cNvPr>
          <p:cNvSpPr txBox="1">
            <a:spLocks/>
          </p:cNvSpPr>
          <p:nvPr/>
        </p:nvSpPr>
        <p:spPr>
          <a:xfrm>
            <a:off x="4787968" y="3902603"/>
            <a:ext cx="6988631" cy="1813510"/>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800" dirty="0">
                <a:solidFill>
                  <a:schemeClr val="bg1">
                    <a:lumMod val="95000"/>
                  </a:schemeClr>
                </a:solidFill>
                <a:latin typeface="Century Gothic" panose="020B0502020202020204" pitchFamily="34" charset="0"/>
              </a:rPr>
              <a:t>How many times a week would you like to receive a cold sandwich before you stopped coming to the cafeteria for supper?</a:t>
            </a:r>
            <a:endParaRPr lang="en-US" altLang="en-US" sz="2400" dirty="0">
              <a:solidFill>
                <a:schemeClr val="bg1">
                  <a:lumMod val="9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C0EFF057-8134-F089-360B-7C93226C420E}"/>
              </a:ext>
            </a:extLst>
          </p:cNvPr>
          <p:cNvSpPr/>
          <p:nvPr/>
        </p:nvSpPr>
        <p:spPr>
          <a:xfrm>
            <a:off x="466776" y="1041197"/>
            <a:ext cx="2732204" cy="996217"/>
          </a:xfrm>
          <a:prstGeom prst="ellipse">
            <a:avLst/>
          </a:prstGeom>
          <a:noFill/>
          <a:ln w="571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1DBD00-834C-39E2-33B2-F860977AE284}"/>
              </a:ext>
            </a:extLst>
          </p:cNvPr>
          <p:cNvPicPr>
            <a:picLocks noChangeAspect="1"/>
          </p:cNvPicPr>
          <p:nvPr/>
        </p:nvPicPr>
        <p:blipFill rotWithShape="1">
          <a:blip r:embed="rId4"/>
          <a:srcRect t="70988"/>
          <a:stretch/>
        </p:blipFill>
        <p:spPr>
          <a:xfrm>
            <a:off x="343457" y="3403281"/>
            <a:ext cx="2978842" cy="1873404"/>
          </a:xfrm>
          <a:prstGeom prst="rect">
            <a:avLst/>
          </a:prstGeom>
        </p:spPr>
      </p:pic>
      <p:sp>
        <p:nvSpPr>
          <p:cNvPr id="16" name="Rectangle 15">
            <a:extLst>
              <a:ext uri="{FF2B5EF4-FFF2-40B4-BE49-F238E27FC236}">
                <a16:creationId xmlns:a16="http://schemas.microsoft.com/office/drawing/2014/main" id="{0F4CFA74-C075-4E7F-E9D0-304531C1686B}"/>
              </a:ext>
            </a:extLst>
          </p:cNvPr>
          <p:cNvSpPr/>
          <p:nvPr/>
        </p:nvSpPr>
        <p:spPr>
          <a:xfrm>
            <a:off x="-20960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F7509F-7BC3-B109-626C-629FD471BD80}"/>
              </a:ext>
            </a:extLst>
          </p:cNvPr>
          <p:cNvSpPr/>
          <p:nvPr/>
        </p:nvSpPr>
        <p:spPr>
          <a:xfrm>
            <a:off x="327938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0D40428-3087-8D1A-C17B-B38C41BB32CD}"/>
              </a:ext>
            </a:extLst>
          </p:cNvPr>
          <p:cNvSpPr/>
          <p:nvPr/>
        </p:nvSpPr>
        <p:spPr>
          <a:xfrm>
            <a:off x="3407029" y="2532962"/>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A7FF4B0-FB46-C32C-3C1A-31A7DAC077D0}"/>
              </a:ext>
            </a:extLst>
          </p:cNvPr>
          <p:cNvSpPr/>
          <p:nvPr/>
        </p:nvSpPr>
        <p:spPr>
          <a:xfrm>
            <a:off x="3391104" y="380925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5660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AF8AA931-4F54-FA77-9A3B-8BF27901B9FE}"/>
              </a:ext>
            </a:extLst>
          </p:cNvPr>
          <p:cNvSpPr/>
          <p:nvPr/>
        </p:nvSpPr>
        <p:spPr>
          <a:xfrm>
            <a:off x="2165933" y="112295"/>
            <a:ext cx="7138488" cy="66093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993920" y="647644"/>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422489" y="1896384"/>
            <a:ext cx="5657265"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Hot or cold entrée must be served every day : </a:t>
            </a:r>
            <a:r>
              <a:rPr lang="en-US" altLang="en-US" sz="2500" b="1" dirty="0">
                <a:solidFill>
                  <a:schemeClr val="bg1">
                    <a:lumMod val="95000"/>
                  </a:schemeClr>
                </a:solidFill>
                <a:latin typeface="Century Gothic" panose="020B0502020202020204" pitchFamily="34" charset="0"/>
              </a:rPr>
              <a:t>not both</a:t>
            </a:r>
            <a:endParaRPr lang="en-US" altLang="en-US" sz="2500" dirty="0">
              <a:solidFill>
                <a:schemeClr val="bg1">
                  <a:lumMod val="95000"/>
                </a:schemeClr>
              </a:solidFill>
              <a:latin typeface="Century Gothic" panose="020B0502020202020204" pitchFamily="34" charset="0"/>
            </a:endParaRP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offerings must be available to every participant</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offered;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 offer lactose free when requested</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09F23D13-6248-0AF8-B865-25C90A987B1E}"/>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EBABFFF-C4DC-3DE3-B826-4640FA35C163}"/>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9976897-3390-BF14-9FD2-154DFAF582A6}"/>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40632" y="527194"/>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296883" y="2596321"/>
            <a:ext cx="5352785" cy="3596882"/>
          </a:xfrm>
          <a:prstGeom prst="rect">
            <a:avLst/>
          </a:prstGeom>
          <a:noFill/>
        </p:spPr>
        <p:txBody>
          <a:bodyPr wrap="square">
            <a:spAutoFit/>
          </a:bodyPr>
          <a:lstStyle/>
          <a:p>
            <a:pPr>
              <a:lnSpc>
                <a:spcPct val="90000"/>
              </a:lnSpc>
              <a:spcBef>
                <a:spcPts val="1200"/>
              </a:spcBef>
              <a:spcAft>
                <a:spcPts val="400"/>
              </a:spcAft>
            </a:pPr>
            <a:r>
              <a:rPr lang="en-US" sz="2400" dirty="0">
                <a:solidFill>
                  <a:schemeClr val="tx2">
                    <a:lumMod val="50000"/>
                  </a:schemeClr>
                </a:solidFill>
                <a:latin typeface="Century Gothic" panose="020B0502020202020204" pitchFamily="34" charset="0"/>
              </a:rPr>
              <a:t>Ensure portion size and component type meet reimbursable meal requirements.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a:t>
            </a:r>
            <a:r>
              <a:rPr lang="en-US" sz="2400" b="1" dirty="0">
                <a:solidFill>
                  <a:srgbClr val="7F0000"/>
                </a:solidFill>
                <a:latin typeface="Century Gothic" panose="020B0502020202020204" pitchFamily="34" charset="0"/>
              </a:rPr>
              <a:t>RED</a:t>
            </a:r>
            <a:r>
              <a:rPr lang="en-US" sz="2400" dirty="0">
                <a:solidFill>
                  <a:schemeClr val="tx2">
                    <a:lumMod val="50000"/>
                  </a:schemeClr>
                </a:solidFill>
                <a:latin typeface="Century Gothic" panose="020B0502020202020204" pitchFamily="34" charset="0"/>
              </a:rPr>
              <a:t> pen</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Nutrition Specialists  </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Make substitutions provided by the Nutrition Specialist </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b="1"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1062" y="1387293"/>
            <a:ext cx="5947878" cy="1323439"/>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is used whenever</a:t>
            </a:r>
            <a:r>
              <a:rPr lang="en-US" sz="2000" dirty="0">
                <a:solidFill>
                  <a:schemeClr val="tx2">
                    <a:lumMod val="50000"/>
                  </a:schemeClr>
                </a:solidFill>
                <a:latin typeface="Century Gothic" panose="020B0502020202020204" pitchFamily="34" charset="0"/>
              </a:rPr>
              <a:t> food is being served outside of FSD hands.</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a:srcRect l="15015" r="15015"/>
          <a:stretch/>
        </p:blipFill>
        <p:spPr>
          <a:xfrm>
            <a:off x="-158932" y="0"/>
            <a:ext cx="6186957" cy="589973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067443" y="3634154"/>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4"/>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D5349B6-C41C-357B-A073-1225C7E321B4}"/>
              </a:ext>
            </a:extLst>
          </p:cNvPr>
          <p:cNvSpPr/>
          <p:nvPr/>
        </p:nvSpPr>
        <p:spPr>
          <a:xfrm>
            <a:off x="10976" y="2378711"/>
            <a:ext cx="5412269" cy="4282626"/>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65459" y="2145137"/>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24609" y="3489168"/>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7A9E1C1-3074-4814-43A6-573B7AE8BD95}"/>
              </a:ext>
            </a:extLst>
          </p:cNvPr>
          <p:cNvSpPr txBox="1"/>
          <p:nvPr/>
        </p:nvSpPr>
        <p:spPr>
          <a:xfrm>
            <a:off x="170562" y="4464654"/>
            <a:ext cx="4707793" cy="1815882"/>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Six (6) frozen ice blankets (CMS #4205)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Ice packs should be refrozen daily</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(leaking, torn) ice blankets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“Ice Blankets Best Practice</a:t>
            </a:r>
            <a:r>
              <a:rPr lang="en-US" sz="1600" dirty="0">
                <a:solidFill>
                  <a:schemeClr val="bg1"/>
                </a:solidFill>
                <a:latin typeface="Century Gothic" panose="020B0502020202020204" pitchFamily="34" charset="0"/>
              </a:rPr>
              <a:t>” located on the Café LA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684441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8"/>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sp>
        <p:nvSpPr>
          <p:cNvPr id="41" name="Rectangle 40">
            <a:extLst>
              <a:ext uri="{FF2B5EF4-FFF2-40B4-BE49-F238E27FC236}">
                <a16:creationId xmlns:a16="http://schemas.microsoft.com/office/drawing/2014/main" id="{3D2312F3-3D09-E582-1B62-F7590B52B46F}"/>
              </a:ext>
            </a:extLst>
          </p:cNvPr>
          <p:cNvSpPr/>
          <p:nvPr/>
        </p:nvSpPr>
        <p:spPr>
          <a:xfrm>
            <a:off x="10976" y="2400826"/>
            <a:ext cx="5412269" cy="4260509"/>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1423" y="2252294"/>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49220" y="3612422"/>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1"/>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486C3E3-AC94-3480-1021-1646C6828916}"/>
              </a:ext>
            </a:extLst>
          </p:cNvPr>
          <p:cNvSpPr txBox="1"/>
          <p:nvPr/>
        </p:nvSpPr>
        <p:spPr>
          <a:xfrm>
            <a:off x="258138" y="4531773"/>
            <a:ext cx="4707793" cy="2062103"/>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Two (2) hot packs (CMS #4770)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Wear cotton gloves when handling heated hot gel packs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hot gel packs</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“Hot Gel Packs Best Practice” </a:t>
            </a:r>
            <a:r>
              <a:rPr lang="en-US" sz="1600" dirty="0">
                <a:solidFill>
                  <a:schemeClr val="bg1"/>
                </a:solidFill>
                <a:latin typeface="Century Gothic" panose="020B0502020202020204" pitchFamily="34" charset="0"/>
              </a:rPr>
              <a:t>located on the Café LA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8"/>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2635594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39518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a:srcRect l="29716"/>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9A35C4F1-917E-7422-762F-6DAB7481F97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3065706" y="3362774"/>
            <a:ext cx="632370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3065707" y="4875056"/>
            <a:ext cx="6250985"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3057429" y="4098840"/>
            <a:ext cx="6323699"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3057429" y="5671934"/>
            <a:ext cx="5409192" cy="954107"/>
          </a:xfrm>
          <a:prstGeom prst="rect">
            <a:avLst/>
          </a:prstGeom>
          <a:noFill/>
        </p:spPr>
        <p:txBody>
          <a:bodyPr wrap="square" rtlCol="0">
            <a:spAutoFit/>
          </a:bodyPr>
          <a:lstStyle/>
          <a:p>
            <a:pPr marL="457200" indent="-457200" algn="ctr">
              <a:buFont typeface="Wingdings" panose="05000000000000000000" pitchFamily="2" charset="2"/>
              <a:buChar char="Ø"/>
            </a:pPr>
            <a:r>
              <a:rPr lang="en-US" sz="2800" dirty="0">
                <a:solidFill>
                  <a:schemeClr val="bg1"/>
                </a:solidFill>
                <a:latin typeface="Century Gothic" panose="020B0502020202020204" pitchFamily="34" charset="0"/>
              </a:rPr>
              <a:t>Ensure no food leaves the campus </a:t>
            </a:r>
          </a:p>
        </p:txBody>
      </p:sp>
      <p:sp>
        <p:nvSpPr>
          <p:cNvPr id="17" name="Rectangle 16">
            <a:extLst>
              <a:ext uri="{FF2B5EF4-FFF2-40B4-BE49-F238E27FC236}">
                <a16:creationId xmlns:a16="http://schemas.microsoft.com/office/drawing/2014/main" id="{B7CCFB74-3EB6-4C62-0547-8CAC3B7CE846}"/>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4151033" y="2438146"/>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latin typeface="Century Gothic" panose="020B0502020202020204" pitchFamily="34" charset="0"/>
              </a:rPr>
              <a:t>During Service</a:t>
            </a:r>
          </a:p>
        </p:txBody>
      </p:sp>
      <p:sp>
        <p:nvSpPr>
          <p:cNvPr id="22" name="Flowchart: Connector 21">
            <a:extLst>
              <a:ext uri="{FF2B5EF4-FFF2-40B4-BE49-F238E27FC236}">
                <a16:creationId xmlns:a16="http://schemas.microsoft.com/office/drawing/2014/main" id="{15CD1FC1-DBC6-74C7-2DE8-C97284E1C852}"/>
              </a:ext>
            </a:extLst>
          </p:cNvPr>
          <p:cNvSpPr/>
          <p:nvPr/>
        </p:nvSpPr>
        <p:spPr>
          <a:xfrm>
            <a:off x="8478760" y="523083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EB1085CD-F49C-CBC0-9B0F-7A6F986F3D38}"/>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CEDD3FA-91DB-C82C-5CDA-C0714C13A91C}"/>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689B53CC-3259-88D0-A33E-0AFDF3720972}"/>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6215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3040439" y="3162918"/>
            <a:ext cx="6228521" cy="441852"/>
          </a:xfrm>
          <a:prstGeom prst="rect">
            <a:avLst/>
          </a:prstGeom>
          <a:noFill/>
        </p:spPr>
        <p:txBody>
          <a:bodyPr wrap="square" rtlCol="0">
            <a:spAutoFit/>
          </a:bodyPr>
          <a:lstStyle/>
          <a:p>
            <a:pPr marL="457200" indent="-457200" algn="ctr">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3203049" y="5469518"/>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Clean &amp; sanitize insulated bags &amp; carts</a:t>
            </a:r>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11FF2C-50EE-0595-5C4D-B5850ED9CB8A}"/>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4252233" y="2378845"/>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3134452" y="3449053"/>
            <a:ext cx="6134508"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29869566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a:srcRect l="37377" r="6645"/>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Saturday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C8A85434-B4D4-7B6C-9283-E0CE0CF042CD}"/>
              </a:ext>
            </a:extLst>
          </p:cNvPr>
          <p:cNvSpPr/>
          <p:nvPr/>
        </p:nvSpPr>
        <p:spPr>
          <a:xfrm>
            <a:off x="5597769" y="-867508"/>
            <a:ext cx="6904891" cy="7192847"/>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138629" y="560728"/>
            <a:ext cx="6166338" cy="1325563"/>
          </a:xfrm>
        </p:spPr>
        <p:txBody>
          <a:bodyPr>
            <a:noAutofit/>
          </a:bodyPr>
          <a:lstStyle/>
          <a:p>
            <a:pPr algn="l"/>
            <a:r>
              <a:rPr lang="en-US" sz="7200" dirty="0">
                <a:solidFill>
                  <a:schemeClr val="tx2">
                    <a:lumMod val="50000"/>
                  </a:schemeClr>
                </a:solidFill>
              </a:rPr>
              <a:t>Training</a:t>
            </a:r>
            <a:r>
              <a:rPr lang="en-US" sz="6600" dirty="0">
                <a:solidFill>
                  <a:schemeClr val="tx2">
                    <a:lumMod val="50000"/>
                  </a:schemeClr>
                </a:solidFill>
              </a:rPr>
              <a:t> Verification Forms</a:t>
            </a:r>
          </a:p>
        </p:txBody>
      </p:sp>
      <p:sp>
        <p:nvSpPr>
          <p:cNvPr id="9" name="Content Placeholder 2">
            <a:extLst>
              <a:ext uri="{FF2B5EF4-FFF2-40B4-BE49-F238E27FC236}">
                <a16:creationId xmlns:a16="http://schemas.microsoft.com/office/drawing/2014/main" id="{4DF32FF4-E666-4770-9C81-8EC04A1E883C}"/>
              </a:ext>
            </a:extLst>
          </p:cNvPr>
          <p:cNvSpPr txBox="1">
            <a:spLocks/>
          </p:cNvSpPr>
          <p:nvPr/>
        </p:nvSpPr>
        <p:spPr>
          <a:xfrm>
            <a:off x="7020250" y="2150724"/>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Supper Program Training Sign-In Sheets:</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1. FS Staff Form</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2. ASP Staff Form</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8" name="Picture 7">
            <a:extLst>
              <a:ext uri="{FF2B5EF4-FFF2-40B4-BE49-F238E27FC236}">
                <a16:creationId xmlns:a16="http://schemas.microsoft.com/office/drawing/2014/main" id="{573D9EC2-A0B1-054F-9A11-E7F2434DDF32}"/>
              </a:ext>
            </a:extLst>
          </p:cNvPr>
          <p:cNvPicPr>
            <a:picLocks noChangeAspect="1"/>
          </p:cNvPicPr>
          <p:nvPr/>
        </p:nvPicPr>
        <p:blipFill>
          <a:blip r:embed="rId4"/>
          <a:stretch>
            <a:fillRect/>
          </a:stretch>
        </p:blipFill>
        <p:spPr>
          <a:xfrm>
            <a:off x="7289980" y="4184282"/>
            <a:ext cx="3545676" cy="906868"/>
          </a:xfrm>
          <a:prstGeom prst="rect">
            <a:avLst/>
          </a:prstGeom>
        </p:spPr>
      </p:pic>
      <p:sp>
        <p:nvSpPr>
          <p:cNvPr id="10" name="Arrow: Left 9">
            <a:extLst>
              <a:ext uri="{FF2B5EF4-FFF2-40B4-BE49-F238E27FC236}">
                <a16:creationId xmlns:a16="http://schemas.microsoft.com/office/drawing/2014/main" id="{D6A2EF07-9FA7-9CAD-D9E5-9024C410F1DC}"/>
              </a:ext>
            </a:extLst>
          </p:cNvPr>
          <p:cNvSpPr>
            <a:spLocks/>
          </p:cNvSpPr>
          <p:nvPr/>
        </p:nvSpPr>
        <p:spPr>
          <a:xfrm>
            <a:off x="9913134" y="2999342"/>
            <a:ext cx="890531" cy="429658"/>
          </a:xfrm>
          <a:prstGeom prst="leftArrow">
            <a:avLst/>
          </a:prstGeom>
          <a:solidFill>
            <a:srgbClr val="FFAE0D"/>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CF81DDBC-9E08-0B09-E8C7-A03B1D65818D}"/>
              </a:ext>
            </a:extLst>
          </p:cNvPr>
          <p:cNvSpPr/>
          <p:nvPr/>
        </p:nvSpPr>
        <p:spPr>
          <a:xfrm>
            <a:off x="6336322" y="4910648"/>
            <a:ext cx="1768591" cy="167912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E714204-9312-63FC-8ABF-A1F360F4C985}"/>
              </a:ext>
            </a:extLst>
          </p:cNvPr>
          <p:cNvSpPr/>
          <p:nvPr/>
        </p:nvSpPr>
        <p:spPr>
          <a:xfrm>
            <a:off x="6138629" y="457209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blank form with text and a picture&#10;&#10;Description automatically generated with medium confidence">
            <a:extLst>
              <a:ext uri="{FF2B5EF4-FFF2-40B4-BE49-F238E27FC236}">
                <a16:creationId xmlns:a16="http://schemas.microsoft.com/office/drawing/2014/main" id="{AA29D594-301A-D93E-044C-0E972B4BE7AC}"/>
              </a:ext>
            </a:extLst>
          </p:cNvPr>
          <p:cNvPicPr>
            <a:picLocks noChangeAspect="1"/>
          </p:cNvPicPr>
          <p:nvPr/>
        </p:nvPicPr>
        <p:blipFill>
          <a:blip r:embed="rId5"/>
          <a:stretch>
            <a:fillRect/>
          </a:stretch>
        </p:blipFill>
        <p:spPr>
          <a:xfrm>
            <a:off x="254497" y="236810"/>
            <a:ext cx="3057693" cy="3947472"/>
          </a:xfrm>
          <a:prstGeom prst="rect">
            <a:avLst/>
          </a:prstGeom>
        </p:spPr>
      </p:pic>
      <p:pic>
        <p:nvPicPr>
          <p:cNvPr id="19" name="Picture 18" descr="A blank form with text">
            <a:extLst>
              <a:ext uri="{FF2B5EF4-FFF2-40B4-BE49-F238E27FC236}">
                <a16:creationId xmlns:a16="http://schemas.microsoft.com/office/drawing/2014/main" id="{A3D4A462-EF98-382D-518A-D02C27C990F9}"/>
              </a:ext>
            </a:extLst>
          </p:cNvPr>
          <p:cNvPicPr>
            <a:picLocks noChangeAspect="1"/>
          </p:cNvPicPr>
          <p:nvPr/>
        </p:nvPicPr>
        <p:blipFill>
          <a:blip r:embed="rId6"/>
          <a:stretch>
            <a:fillRect/>
          </a:stretch>
        </p:blipFill>
        <p:spPr>
          <a:xfrm>
            <a:off x="2278866" y="2425559"/>
            <a:ext cx="3052118" cy="3947472"/>
          </a:xfrm>
          <a:prstGeom prst="rect">
            <a:avLst/>
          </a:prstGeom>
        </p:spPr>
      </p:pic>
      <p:pic>
        <p:nvPicPr>
          <p:cNvPr id="2" name="Picture 1" descr="A blank form with text">
            <a:extLst>
              <a:ext uri="{FF2B5EF4-FFF2-40B4-BE49-F238E27FC236}">
                <a16:creationId xmlns:a16="http://schemas.microsoft.com/office/drawing/2014/main" id="{E9E9E402-8455-31EB-861E-7533281D3DA6}"/>
              </a:ext>
            </a:extLst>
          </p:cNvPr>
          <p:cNvPicPr>
            <a:picLocks noChangeAspect="1"/>
          </p:cNvPicPr>
          <p:nvPr/>
        </p:nvPicPr>
        <p:blipFill>
          <a:blip r:embed="rId6"/>
          <a:stretch>
            <a:fillRect/>
          </a:stretch>
        </p:blipFill>
        <p:spPr>
          <a:xfrm>
            <a:off x="455312" y="236810"/>
            <a:ext cx="4897934" cy="6334767"/>
          </a:xfrm>
          <a:prstGeom prst="rect">
            <a:avLst/>
          </a:prstGeom>
        </p:spPr>
      </p:pic>
    </p:spTree>
    <p:custDataLst>
      <p:tags r:id="rId1"/>
    </p:custDataLst>
    <p:extLst>
      <p:ext uri="{BB962C8B-B14F-4D97-AF65-F5344CB8AC3E}">
        <p14:creationId xmlns:p14="http://schemas.microsoft.com/office/powerpoint/2010/main" val="4422263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40FAEBC3-85F2-D4B9-046D-4F667522CA7A}"/>
              </a:ext>
            </a:extLst>
          </p:cNvPr>
          <p:cNvSpPr/>
          <p:nvPr/>
        </p:nvSpPr>
        <p:spPr>
          <a:xfrm>
            <a:off x="5229869" y="-1751905"/>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0A5A8F33-1930-93BB-83C3-9891738428CC}"/>
              </a:ext>
            </a:extLst>
          </p:cNvPr>
          <p:cNvSpPr/>
          <p:nvPr/>
        </p:nvSpPr>
        <p:spPr>
          <a:xfrm>
            <a:off x="382537" y="295762"/>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24168" y="461659"/>
            <a:ext cx="10515600" cy="1325563"/>
          </a:xfrm>
        </p:spPr>
        <p:txBody>
          <a:bodyPr>
            <a:noAutofit/>
          </a:bodyPr>
          <a:lstStyle/>
          <a:p>
            <a:r>
              <a:rPr lang="en-US" sz="8000" dirty="0">
                <a:solidFill>
                  <a:schemeClr val="tx2">
                    <a:lumMod val="50000"/>
                  </a:schemeClr>
                </a:solidFill>
              </a:rPr>
              <a:t>Training</a:t>
            </a:r>
            <a:br>
              <a:rPr lang="en-US" sz="8000" dirty="0">
                <a:solidFill>
                  <a:schemeClr val="tx2">
                    <a:lumMod val="50000"/>
                  </a:schemeClr>
                </a:solidFill>
              </a:rPr>
            </a:br>
            <a:r>
              <a:rPr lang="en-US" sz="8000" dirty="0">
                <a:solidFill>
                  <a:schemeClr val="tx2">
                    <a:lumMod val="50000"/>
                  </a:schemeClr>
                </a:solidFill>
              </a:rPr>
              <a:t> Acknowledgement </a:t>
            </a:r>
          </a:p>
        </p:txBody>
      </p:sp>
      <p:sp>
        <p:nvSpPr>
          <p:cNvPr id="35" name="Content Placeholder 5">
            <a:extLst>
              <a:ext uri="{FF2B5EF4-FFF2-40B4-BE49-F238E27FC236}">
                <a16:creationId xmlns:a16="http://schemas.microsoft.com/office/drawing/2014/main" id="{33F88849-F24D-45BC-A72E-867096128936}"/>
              </a:ext>
            </a:extLst>
          </p:cNvPr>
          <p:cNvSpPr>
            <a:spLocks noGrp="1"/>
          </p:cNvSpPr>
          <p:nvPr>
            <p:ph sz="half" idx="2"/>
          </p:nvPr>
        </p:nvSpPr>
        <p:spPr>
          <a:xfrm>
            <a:off x="6623509" y="2487336"/>
            <a:ext cx="4615809" cy="1938992"/>
          </a:xfrm>
          <a:prstGeom prst="rect">
            <a:avLst/>
          </a:prstGeom>
        </p:spPr>
        <p:txBody>
          <a:bodyPr wrap="square">
            <a:spAutoFit/>
          </a:bodyPr>
          <a:lstStyle/>
          <a:p>
            <a:pPr marL="57150" indent="0">
              <a:buNone/>
            </a:pPr>
            <a:r>
              <a:rPr lang="en-US" sz="2400" dirty="0">
                <a:solidFill>
                  <a:schemeClr val="tx2">
                    <a:lumMod val="50000"/>
                  </a:schemeClr>
                </a:solidFill>
                <a:latin typeface="Century Gothic" panose="020B0502020202020204" pitchFamily="34" charset="0"/>
              </a:rPr>
              <a:t>All trained FS Staff must complete the Supper Training Acknowledgement online form to verify completion of annual training. </a:t>
            </a:r>
          </a:p>
        </p:txBody>
      </p:sp>
      <p:grpSp>
        <p:nvGrpSpPr>
          <p:cNvPr id="41" name="Group 40">
            <a:extLst>
              <a:ext uri="{FF2B5EF4-FFF2-40B4-BE49-F238E27FC236}">
                <a16:creationId xmlns:a16="http://schemas.microsoft.com/office/drawing/2014/main" id="{FA18C274-6031-4836-852A-D2479F324284}"/>
              </a:ext>
            </a:extLst>
          </p:cNvPr>
          <p:cNvGrpSpPr/>
          <p:nvPr/>
        </p:nvGrpSpPr>
        <p:grpSpPr>
          <a:xfrm>
            <a:off x="1586851" y="1354618"/>
            <a:ext cx="2278553" cy="3456667"/>
            <a:chOff x="381898" y="2180480"/>
            <a:chExt cx="3355568" cy="3850860"/>
          </a:xfrm>
        </p:grpSpPr>
        <p:pic>
          <p:nvPicPr>
            <p:cNvPr id="42" name="Picture 41">
              <a:extLst>
                <a:ext uri="{FF2B5EF4-FFF2-40B4-BE49-F238E27FC236}">
                  <a16:creationId xmlns:a16="http://schemas.microsoft.com/office/drawing/2014/main" id="{C7352BBB-60EF-4590-8AF3-49DECE0FEDFA}"/>
                </a:ext>
              </a:extLst>
            </p:cNvPr>
            <p:cNvPicPr>
              <a:picLocks noChangeAspect="1"/>
            </p:cNvPicPr>
            <p:nvPr/>
          </p:nvPicPr>
          <p:blipFill rotWithShape="1">
            <a:blip r:embed="rId4"/>
            <a:srcRect b="84314"/>
            <a:stretch/>
          </p:blipFill>
          <p:spPr>
            <a:xfrm>
              <a:off x="381899" y="2180480"/>
              <a:ext cx="3355567" cy="877045"/>
            </a:xfrm>
            <a:prstGeom prst="rect">
              <a:avLst/>
            </a:prstGeom>
          </p:spPr>
        </p:pic>
        <p:pic>
          <p:nvPicPr>
            <p:cNvPr id="43" name="Picture 42">
              <a:extLst>
                <a:ext uri="{FF2B5EF4-FFF2-40B4-BE49-F238E27FC236}">
                  <a16:creationId xmlns:a16="http://schemas.microsoft.com/office/drawing/2014/main" id="{EDADACB7-3BD5-4005-81DB-53E387DB8248}"/>
                </a:ext>
              </a:extLst>
            </p:cNvPr>
            <p:cNvPicPr>
              <a:picLocks noChangeAspect="1"/>
            </p:cNvPicPr>
            <p:nvPr/>
          </p:nvPicPr>
          <p:blipFill rotWithShape="1">
            <a:blip r:embed="rId4"/>
            <a:srcRect t="21507" b="64661"/>
            <a:stretch/>
          </p:blipFill>
          <p:spPr>
            <a:xfrm>
              <a:off x="381898" y="3055694"/>
              <a:ext cx="3355567" cy="773356"/>
            </a:xfrm>
            <a:prstGeom prst="rect">
              <a:avLst/>
            </a:prstGeom>
          </p:spPr>
        </p:pic>
        <p:pic>
          <p:nvPicPr>
            <p:cNvPr id="44" name="Picture 43">
              <a:extLst>
                <a:ext uri="{FF2B5EF4-FFF2-40B4-BE49-F238E27FC236}">
                  <a16:creationId xmlns:a16="http://schemas.microsoft.com/office/drawing/2014/main" id="{AACC01F4-56DE-4322-9B90-7EB845B35582}"/>
                </a:ext>
              </a:extLst>
            </p:cNvPr>
            <p:cNvPicPr>
              <a:picLocks noChangeAspect="1"/>
            </p:cNvPicPr>
            <p:nvPr/>
          </p:nvPicPr>
          <p:blipFill rotWithShape="1">
            <a:blip r:embed="rId4"/>
            <a:srcRect t="39428" b="54061"/>
            <a:stretch/>
          </p:blipFill>
          <p:spPr>
            <a:xfrm>
              <a:off x="381899" y="3828789"/>
              <a:ext cx="3355567" cy="364042"/>
            </a:xfrm>
            <a:prstGeom prst="rect">
              <a:avLst/>
            </a:prstGeom>
          </p:spPr>
        </p:pic>
        <p:pic>
          <p:nvPicPr>
            <p:cNvPr id="45" name="Picture 44">
              <a:extLst>
                <a:ext uri="{FF2B5EF4-FFF2-40B4-BE49-F238E27FC236}">
                  <a16:creationId xmlns:a16="http://schemas.microsoft.com/office/drawing/2014/main" id="{D1114E2C-8A19-4BA7-B7B8-2AE9979A4666}"/>
                </a:ext>
              </a:extLst>
            </p:cNvPr>
            <p:cNvPicPr>
              <a:picLocks noChangeAspect="1"/>
            </p:cNvPicPr>
            <p:nvPr/>
          </p:nvPicPr>
          <p:blipFill rotWithShape="1">
            <a:blip r:embed="rId4"/>
            <a:srcRect t="48954" b="43725"/>
            <a:stretch/>
          </p:blipFill>
          <p:spPr>
            <a:xfrm>
              <a:off x="381899" y="4191001"/>
              <a:ext cx="3355567" cy="409314"/>
            </a:xfrm>
            <a:prstGeom prst="rect">
              <a:avLst/>
            </a:prstGeom>
          </p:spPr>
        </p:pic>
        <p:pic>
          <p:nvPicPr>
            <p:cNvPr id="46" name="Picture 45">
              <a:extLst>
                <a:ext uri="{FF2B5EF4-FFF2-40B4-BE49-F238E27FC236}">
                  <a16:creationId xmlns:a16="http://schemas.microsoft.com/office/drawing/2014/main" id="{D67150E3-7FA0-44BB-B0CB-A6DB41862557}"/>
                </a:ext>
              </a:extLst>
            </p:cNvPr>
            <p:cNvPicPr>
              <a:picLocks noChangeAspect="1"/>
            </p:cNvPicPr>
            <p:nvPr/>
          </p:nvPicPr>
          <p:blipFill rotWithShape="1">
            <a:blip r:embed="rId4"/>
            <a:srcRect t="59991" b="33536"/>
            <a:stretch/>
          </p:blipFill>
          <p:spPr>
            <a:xfrm>
              <a:off x="381899" y="4600315"/>
              <a:ext cx="3355567" cy="361951"/>
            </a:xfrm>
            <a:prstGeom prst="rect">
              <a:avLst/>
            </a:prstGeom>
          </p:spPr>
        </p:pic>
        <p:pic>
          <p:nvPicPr>
            <p:cNvPr id="47" name="Picture 46">
              <a:extLst>
                <a:ext uri="{FF2B5EF4-FFF2-40B4-BE49-F238E27FC236}">
                  <a16:creationId xmlns:a16="http://schemas.microsoft.com/office/drawing/2014/main" id="{DAC6ABE8-2B58-43F6-9CC1-B5FA9B725A5C}"/>
                </a:ext>
              </a:extLst>
            </p:cNvPr>
            <p:cNvPicPr>
              <a:picLocks noChangeAspect="1"/>
            </p:cNvPicPr>
            <p:nvPr/>
          </p:nvPicPr>
          <p:blipFill rotWithShape="1">
            <a:blip r:embed="rId4"/>
            <a:srcRect t="69935" b="2"/>
            <a:stretch/>
          </p:blipFill>
          <p:spPr>
            <a:xfrm>
              <a:off x="381899" y="4350441"/>
              <a:ext cx="3355567" cy="1680899"/>
            </a:xfrm>
            <a:prstGeom prst="rect">
              <a:avLst/>
            </a:prstGeom>
          </p:spPr>
        </p:pic>
        <p:sp>
          <p:nvSpPr>
            <p:cNvPr id="48" name="Rectangle 47">
              <a:extLst>
                <a:ext uri="{FF2B5EF4-FFF2-40B4-BE49-F238E27FC236}">
                  <a16:creationId xmlns:a16="http://schemas.microsoft.com/office/drawing/2014/main" id="{27E33F2F-37B9-46E1-85C1-CC8668DF69FE}"/>
                </a:ext>
              </a:extLst>
            </p:cNvPr>
            <p:cNvSpPr/>
            <p:nvPr/>
          </p:nvSpPr>
          <p:spPr>
            <a:xfrm>
              <a:off x="381899" y="2180480"/>
              <a:ext cx="3355566" cy="3850860"/>
            </a:xfrm>
            <a:prstGeom prst="rect">
              <a:avLst/>
            </a:pr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a16="http://schemas.microsoft.com/office/drawing/2014/main" id="{419B0FC4-B765-4E17-857D-7791F1221131}"/>
              </a:ext>
            </a:extLst>
          </p:cNvPr>
          <p:cNvPicPr>
            <a:picLocks noChangeAspect="1"/>
          </p:cNvPicPr>
          <p:nvPr/>
        </p:nvPicPr>
        <p:blipFill rotWithShape="1">
          <a:blip r:embed="rId5"/>
          <a:srcRect b="2709"/>
          <a:stretch/>
        </p:blipFill>
        <p:spPr>
          <a:xfrm>
            <a:off x="1455345" y="1404717"/>
            <a:ext cx="3505097" cy="3387969"/>
          </a:xfrm>
          <a:prstGeom prst="rect">
            <a:avLst/>
          </a:prstGeom>
          <a:ln w="19050">
            <a:solidFill>
              <a:srgbClr val="000000"/>
            </a:solidFill>
          </a:ln>
        </p:spPr>
      </p:pic>
      <p:sp>
        <p:nvSpPr>
          <p:cNvPr id="39" name="Rectangle 38">
            <a:extLst>
              <a:ext uri="{FF2B5EF4-FFF2-40B4-BE49-F238E27FC236}">
                <a16:creationId xmlns:a16="http://schemas.microsoft.com/office/drawing/2014/main" id="{171AA030-2331-4E09-B17F-4F66ABA30344}"/>
              </a:ext>
            </a:extLst>
          </p:cNvPr>
          <p:cNvSpPr/>
          <p:nvPr/>
        </p:nvSpPr>
        <p:spPr>
          <a:xfrm>
            <a:off x="1759467" y="3276295"/>
            <a:ext cx="757197" cy="20958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 descr="Image result for cursor flat art transparent background">
            <a:extLst>
              <a:ext uri="{FF2B5EF4-FFF2-40B4-BE49-F238E27FC236}">
                <a16:creationId xmlns:a16="http://schemas.microsoft.com/office/drawing/2014/main" id="{31E8027E-4BD8-4FE9-AAC8-53A56D5D2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654" y="3414128"/>
            <a:ext cx="208832" cy="374134"/>
          </a:xfrm>
          <a:prstGeom prst="rect">
            <a:avLst/>
          </a:prstGeom>
          <a:noFill/>
          <a:extLst>
            <a:ext uri="{909E8E84-426E-40DD-AFC4-6F175D3DCCD1}">
              <a14:hiddenFill xmlns:a14="http://schemas.microsoft.com/office/drawing/2010/main">
                <a:solidFill>
                  <a:srgbClr val="FFFFFF"/>
                </a:solidFill>
              </a14:hiddenFill>
            </a:ext>
          </a:extLst>
        </p:spPr>
      </p:pic>
      <p:sp>
        <p:nvSpPr>
          <p:cNvPr id="50" name="Content Placeholder 5">
            <a:extLst>
              <a:ext uri="{FF2B5EF4-FFF2-40B4-BE49-F238E27FC236}">
                <a16:creationId xmlns:a16="http://schemas.microsoft.com/office/drawing/2014/main" id="{DA2AC2E7-43B4-486A-9405-5A6600AAC041}"/>
              </a:ext>
            </a:extLst>
          </p:cNvPr>
          <p:cNvSpPr txBox="1">
            <a:spLocks/>
          </p:cNvSpPr>
          <p:nvPr/>
        </p:nvSpPr>
        <p:spPr>
          <a:xfrm>
            <a:off x="6690558" y="5720356"/>
            <a:ext cx="4989416"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23, 2024</a:t>
            </a:r>
          </a:p>
        </p:txBody>
      </p:sp>
      <p:sp>
        <p:nvSpPr>
          <p:cNvPr id="9" name="Rectangle 8">
            <a:extLst>
              <a:ext uri="{FF2B5EF4-FFF2-40B4-BE49-F238E27FC236}">
                <a16:creationId xmlns:a16="http://schemas.microsoft.com/office/drawing/2014/main" id="{A4B36C7F-4149-4220-8FC1-11F0D8C5270A}"/>
              </a:ext>
            </a:extLst>
          </p:cNvPr>
          <p:cNvSpPr/>
          <p:nvPr/>
        </p:nvSpPr>
        <p:spPr>
          <a:xfrm>
            <a:off x="6096000" y="4426328"/>
            <a:ext cx="6178533" cy="1200329"/>
          </a:xfrm>
          <a:prstGeom prst="rect">
            <a:avLst/>
          </a:prstGeom>
        </p:spPr>
        <p:txBody>
          <a:bodyPr wrap="square">
            <a:spAutoFit/>
          </a:bodyPr>
          <a:lstStyle/>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Online form is located on the Supper page on the FS website</a:t>
            </a:r>
          </a:p>
        </p:txBody>
      </p:sp>
      <p:sp>
        <p:nvSpPr>
          <p:cNvPr id="6" name="Flowchart: Connector 5">
            <a:extLst>
              <a:ext uri="{FF2B5EF4-FFF2-40B4-BE49-F238E27FC236}">
                <a16:creationId xmlns:a16="http://schemas.microsoft.com/office/drawing/2014/main" id="{3BC711DF-7EB5-2BE9-7AEC-8FC67E3F697D}"/>
              </a:ext>
            </a:extLst>
          </p:cNvPr>
          <p:cNvSpPr/>
          <p:nvPr/>
        </p:nvSpPr>
        <p:spPr>
          <a:xfrm>
            <a:off x="1014534" y="507234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B9DA6FCB-8E07-5EB4-C095-E33CF809A66C}"/>
              </a:ext>
            </a:extLst>
          </p:cNvPr>
          <p:cNvSpPr/>
          <p:nvPr/>
        </p:nvSpPr>
        <p:spPr>
          <a:xfrm>
            <a:off x="656747" y="479268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2635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6" presetClass="emph" presetSubtype="0" fill="hold" nodeType="afterEffect">
                                  <p:stCondLst>
                                    <p:cond delay="500"/>
                                  </p:stCondLst>
                                  <p:childTnLst>
                                    <p:animEffect transition="out" filter="fade">
                                      <p:cBhvr>
                                        <p:cTn id="15" dur="500" tmFilter="0, 0; .2, .5; .8, .5; 1, 0"/>
                                        <p:tgtEl>
                                          <p:spTgt spid="40"/>
                                        </p:tgtEl>
                                      </p:cBhvr>
                                    </p:animEffect>
                                    <p:animScale>
                                      <p:cBhvr>
                                        <p:cTn id="16" dur="250" autoRev="1" fill="hold"/>
                                        <p:tgtEl>
                                          <p:spTgt spid="40"/>
                                        </p:tgtEl>
                                      </p:cBhvr>
                                      <p:by x="105000" y="105000"/>
                                    </p:animScale>
                                  </p:childTnLst>
                                </p:cTn>
                              </p:par>
                              <p:par>
                                <p:cTn id="17" presetID="10" presetClass="entr" presetSubtype="0"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3500"/>
                            </p:stCondLst>
                            <p:childTnLst>
                              <p:par>
                                <p:cTn id="21" presetID="10" presetClass="exit" presetSubtype="0" fill="hold" nodeType="after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fade">
                                      <p:cBhvr>
                                        <p:cTn id="36"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5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F5AD10E-DCE2-A122-46AA-3F4605DFDF14}"/>
              </a:ext>
            </a:extLst>
          </p:cNvPr>
          <p:cNvSpPr/>
          <p:nvPr/>
        </p:nvSpPr>
        <p:spPr>
          <a:xfrm>
            <a:off x="254161" y="2534670"/>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5173980" y="252698"/>
            <a:ext cx="5955842" cy="1325563"/>
          </a:xfrm>
        </p:spPr>
        <p:txBody>
          <a:bodyPr>
            <a:normAutofit/>
          </a:bodyPr>
          <a:lstStyle/>
          <a:p>
            <a:pPr algn="l"/>
            <a:r>
              <a:rPr lang="en-US" sz="8000" dirty="0">
                <a:solidFill>
                  <a:schemeClr val="bg1">
                    <a:lumMod val="95000"/>
                  </a:schemeClr>
                </a:solidFill>
              </a:rPr>
              <a:t>Supper Menu: Entrée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73980" y="1731951"/>
            <a:ext cx="7018020" cy="10813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There are two entrée options to choose from for supper. Every day, choose from a hot or cold option to serve. </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6994052" y="3021021"/>
            <a:ext cx="4666721" cy="224245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Do not serve both entrée options</a:t>
            </a:r>
          </a:p>
          <a:p>
            <a:pPr>
              <a:spcBef>
                <a:spcPts val="0"/>
              </a:spcBef>
              <a:spcAft>
                <a:spcPts val="1000"/>
              </a:spcAft>
              <a:buFont typeface="Wingdings" panose="05000000000000000000" pitchFamily="2" charset="2"/>
              <a:buChar char="Ø"/>
            </a:pPr>
            <a:r>
              <a:rPr lang="en-US" altLang="en-US" sz="2400" b="1" dirty="0">
                <a:solidFill>
                  <a:schemeClr val="bg1">
                    <a:lumMod val="95000"/>
                  </a:schemeClr>
                </a:solidFill>
                <a:latin typeface="Century Gothic" panose="020B0502020202020204" pitchFamily="34" charset="0"/>
              </a:rPr>
              <a:t>All</a:t>
            </a:r>
            <a:r>
              <a:rPr lang="en-US" altLang="en-US" sz="2400" dirty="0">
                <a:solidFill>
                  <a:schemeClr val="bg1">
                    <a:lumMod val="95000"/>
                  </a:schemeClr>
                </a:solidFill>
                <a:latin typeface="Century Gothic" panose="020B0502020202020204" pitchFamily="34" charset="0"/>
              </a:rPr>
              <a:t> entrée items count towards 2 components:</a:t>
            </a:r>
          </a:p>
          <a:p>
            <a:pPr lvl="1">
              <a:spcBef>
                <a:spcPts val="0"/>
              </a:spcBef>
              <a:spcAft>
                <a:spcPts val="1000"/>
              </a:spcAft>
              <a:buFont typeface="Arial" panose="020B0604020202020204" pitchFamily="34" charset="0"/>
              <a:buChar char="•"/>
            </a:pPr>
            <a:r>
              <a:rPr lang="en-US" altLang="en-US" sz="2400" dirty="0">
                <a:solidFill>
                  <a:schemeClr val="bg1">
                    <a:lumMod val="95000"/>
                  </a:schemeClr>
                </a:solidFill>
                <a:latin typeface="Century Gothic" panose="020B0502020202020204" pitchFamily="34" charset="0"/>
              </a:rPr>
              <a:t>Meat/ meat alternate &amp; grain </a:t>
            </a:r>
          </a:p>
        </p:txBody>
      </p:sp>
      <p:pic>
        <p:nvPicPr>
          <p:cNvPr id="3" name="Picture 2" descr="A picture containing text, screenshot, font, number">
            <a:extLst>
              <a:ext uri="{FF2B5EF4-FFF2-40B4-BE49-F238E27FC236}">
                <a16:creationId xmlns:a16="http://schemas.microsoft.com/office/drawing/2014/main" id="{01836328-D16A-0BEB-C6CD-6937729EBE94}"/>
              </a:ext>
            </a:extLst>
          </p:cNvPr>
          <p:cNvPicPr>
            <a:picLocks noChangeAspect="1"/>
          </p:cNvPicPr>
          <p:nvPr/>
        </p:nvPicPr>
        <p:blipFill rotWithShape="1">
          <a:blip r:embed="rId3"/>
          <a:srcRect l="7585" t="1852" r="3169" b="12489"/>
          <a:stretch/>
        </p:blipFill>
        <p:spPr>
          <a:xfrm>
            <a:off x="955064" y="3907976"/>
            <a:ext cx="5338083" cy="2711000"/>
          </a:xfrm>
          <a:prstGeom prst="rect">
            <a:avLst/>
          </a:prstGeom>
          <a:ln>
            <a:solidFill>
              <a:srgbClr val="000000"/>
            </a:solidFill>
          </a:ln>
        </p:spPr>
      </p:pic>
      <p:sp>
        <p:nvSpPr>
          <p:cNvPr id="4" name="Flowchart: Connector 3">
            <a:extLst>
              <a:ext uri="{FF2B5EF4-FFF2-40B4-BE49-F238E27FC236}">
                <a16:creationId xmlns:a16="http://schemas.microsoft.com/office/drawing/2014/main" id="{3027C6C7-33A1-4769-1538-8EEB1C66CE5E}"/>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65DFCE5-C70F-13CF-F783-DB93FF1C7E91}"/>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DE2908D-6240-52A0-6B1B-654401F930C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51BD488-077F-8052-7A2B-59A7A28B3618}"/>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10C0AE0-846C-76B1-5899-A9C5FE62D485}"/>
              </a:ext>
            </a:extLst>
          </p:cNvPr>
          <p:cNvSpPr/>
          <p:nvPr/>
        </p:nvSpPr>
        <p:spPr>
          <a:xfrm>
            <a:off x="6680470" y="5946693"/>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44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
</p:tagLst>
</file>

<file path=ppt/tags/tag10.xml><?xml version="1.0" encoding="utf-8"?>
<p:tagLst xmlns:a="http://schemas.openxmlformats.org/drawingml/2006/main" xmlns:r="http://schemas.openxmlformats.org/officeDocument/2006/relationships" xmlns:p="http://schemas.openxmlformats.org/presentationml/2006/main">
  <p:tag name="TIMING" val="|5.3|25.6"/>
</p:tagLst>
</file>

<file path=ppt/tags/tag11.xml><?xml version="1.0" encoding="utf-8"?>
<p:tagLst xmlns:a="http://schemas.openxmlformats.org/drawingml/2006/main" xmlns:r="http://schemas.openxmlformats.org/officeDocument/2006/relationships" xmlns:p="http://schemas.openxmlformats.org/presentationml/2006/main">
  <p:tag name="TIMING" val="|5.8"/>
</p:tagLst>
</file>

<file path=ppt/tags/tag12.xml><?xml version="1.0" encoding="utf-8"?>
<p:tagLst xmlns:a="http://schemas.openxmlformats.org/drawingml/2006/main" xmlns:r="http://schemas.openxmlformats.org/officeDocument/2006/relationships" xmlns:p="http://schemas.openxmlformats.org/presentationml/2006/main">
  <p:tag name="TIMING" val="|10.3"/>
</p:tagLst>
</file>

<file path=ppt/tags/tag13.xml><?xml version="1.0" encoding="utf-8"?>
<p:tagLst xmlns:a="http://schemas.openxmlformats.org/drawingml/2006/main" xmlns:r="http://schemas.openxmlformats.org/officeDocument/2006/relationships" xmlns:p="http://schemas.openxmlformats.org/presentationml/2006/main">
  <p:tag name="TIMING" val="|7.3"/>
</p:tagLst>
</file>

<file path=ppt/tags/tag14.xml><?xml version="1.0" encoding="utf-8"?>
<p:tagLst xmlns:a="http://schemas.openxmlformats.org/drawingml/2006/main" xmlns:r="http://schemas.openxmlformats.org/officeDocument/2006/relationships" xmlns:p="http://schemas.openxmlformats.org/presentationml/2006/main">
  <p:tag name="TIMING" val="|24.6|6.7|4.2|37.5|7.4|4"/>
</p:tagLst>
</file>

<file path=ppt/tags/tag15.xml><?xml version="1.0" encoding="utf-8"?>
<p:tagLst xmlns:a="http://schemas.openxmlformats.org/drawingml/2006/main" xmlns:r="http://schemas.openxmlformats.org/officeDocument/2006/relationships" xmlns:p="http://schemas.openxmlformats.org/presentationml/2006/main">
  <p:tag name="TIMING" val="|5.4"/>
</p:tagLst>
</file>

<file path=ppt/tags/tag16.xml><?xml version="1.0" encoding="utf-8"?>
<p:tagLst xmlns:a="http://schemas.openxmlformats.org/drawingml/2006/main" xmlns:r="http://schemas.openxmlformats.org/officeDocument/2006/relationships" xmlns:p="http://schemas.openxmlformats.org/presentationml/2006/main">
  <p:tag name="TIMING" val="|5.9|6.5|9.1|4.4"/>
</p:tagLst>
</file>

<file path=ppt/tags/tag17.xml><?xml version="1.0" encoding="utf-8"?>
<p:tagLst xmlns:a="http://schemas.openxmlformats.org/drawingml/2006/main" xmlns:r="http://schemas.openxmlformats.org/officeDocument/2006/relationships" xmlns:p="http://schemas.openxmlformats.org/presentationml/2006/main">
  <p:tag name="TIMING" val="|5.9|3.1|7.3"/>
</p:tagLst>
</file>

<file path=ppt/tags/tag18.xml><?xml version="1.0" encoding="utf-8"?>
<p:tagLst xmlns:a="http://schemas.openxmlformats.org/drawingml/2006/main" xmlns:r="http://schemas.openxmlformats.org/officeDocument/2006/relationships" xmlns:p="http://schemas.openxmlformats.org/presentationml/2006/main">
  <p:tag name="TIMING" val="|4.2|3|3.9"/>
</p:tagLst>
</file>

<file path=ppt/tags/tag19.xml><?xml version="1.0" encoding="utf-8"?>
<p:tagLst xmlns:a="http://schemas.openxmlformats.org/drawingml/2006/main" xmlns:r="http://schemas.openxmlformats.org/officeDocument/2006/relationships" xmlns:p="http://schemas.openxmlformats.org/presentationml/2006/main">
  <p:tag name="TIMING" val="|15.2|11.7|17|32.8"/>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3.xml><?xml version="1.0" encoding="utf-8"?>
<p:tagLst xmlns:a="http://schemas.openxmlformats.org/drawingml/2006/main" xmlns:r="http://schemas.openxmlformats.org/officeDocument/2006/relationships" xmlns:p="http://schemas.openxmlformats.org/presentationml/2006/main">
  <p:tag name="TIMING" val="|12.7|17.1|16.8|15"/>
</p:tagLst>
</file>

<file path=ppt/tags/tag4.xml><?xml version="1.0" encoding="utf-8"?>
<p:tagLst xmlns:a="http://schemas.openxmlformats.org/drawingml/2006/main" xmlns:r="http://schemas.openxmlformats.org/officeDocument/2006/relationships" xmlns:p="http://schemas.openxmlformats.org/presentationml/2006/main">
  <p:tag name="TIMING" val="|5.2|3.6|26.5|18.6"/>
</p:tagLst>
</file>

<file path=ppt/tags/tag5.xml><?xml version="1.0" encoding="utf-8"?>
<p:tagLst xmlns:a="http://schemas.openxmlformats.org/drawingml/2006/main" xmlns:r="http://schemas.openxmlformats.org/officeDocument/2006/relationships" xmlns:p="http://schemas.openxmlformats.org/presentationml/2006/main">
  <p:tag name="TIMING" val="|18.7"/>
</p:tagLst>
</file>

<file path=ppt/tags/tag6.xml><?xml version="1.0" encoding="utf-8"?>
<p:tagLst xmlns:a="http://schemas.openxmlformats.org/drawingml/2006/main" xmlns:r="http://schemas.openxmlformats.org/officeDocument/2006/relationships" xmlns:p="http://schemas.openxmlformats.org/presentationml/2006/main">
  <p:tag name="TIMING" val="|14.5|16.3|13.6|8.3"/>
</p:tagLst>
</file>

<file path=ppt/tags/tag7.xml><?xml version="1.0" encoding="utf-8"?>
<p:tagLst xmlns:a="http://schemas.openxmlformats.org/drawingml/2006/main" xmlns:r="http://schemas.openxmlformats.org/officeDocument/2006/relationships" xmlns:p="http://schemas.openxmlformats.org/presentationml/2006/main">
  <p:tag name="TIMING" val="|21.4|11.4|8.2|9|7.3"/>
</p:tagLst>
</file>

<file path=ppt/tags/tag8.xml><?xml version="1.0" encoding="utf-8"?>
<p:tagLst xmlns:a="http://schemas.openxmlformats.org/drawingml/2006/main" xmlns:r="http://schemas.openxmlformats.org/officeDocument/2006/relationships" xmlns:p="http://schemas.openxmlformats.org/presentationml/2006/main">
  <p:tag name="TIMING" val="|23.2|18.9"/>
</p:tagLst>
</file>

<file path=ppt/tags/tag9.xml><?xml version="1.0" encoding="utf-8"?>
<p:tagLst xmlns:a="http://schemas.openxmlformats.org/drawingml/2006/main" xmlns:r="http://schemas.openxmlformats.org/officeDocument/2006/relationships" xmlns:p="http://schemas.openxmlformats.org/presentationml/2006/main">
  <p:tag name="TIMING" val="|8|29"/>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895e4f5bcce7b85e61f9e5ff08b55962">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ea07c8c2e6b0a029f169e17c835c337c"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18EBB8-EB98-44A0-BA68-C688D23CC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3.xml><?xml version="1.0" encoding="utf-8"?>
<ds:datastoreItem xmlns:ds="http://schemas.openxmlformats.org/officeDocument/2006/customXml" ds:itemID="{0885D7CE-8541-4128-87F1-056F1904625C}">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34318</TotalTime>
  <Words>2906</Words>
  <Application>Microsoft Office PowerPoint</Application>
  <PresentationFormat>Widescreen</PresentationFormat>
  <Paragraphs>308</Paragraphs>
  <Slides>38</Slides>
  <Notes>29</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2014 Cafe LA Presentation template</vt:lpstr>
      <vt:lpstr>1_2014 Cafe LA Presentation template</vt:lpstr>
      <vt:lpstr>PowerPoint Presentation</vt:lpstr>
      <vt:lpstr>Objective</vt:lpstr>
      <vt:lpstr>Supper Program Eligibility </vt:lpstr>
      <vt:lpstr>Annual Training</vt:lpstr>
      <vt:lpstr>Training Verification Forms</vt:lpstr>
      <vt:lpstr>Training  Acknowledgement </vt:lpstr>
      <vt:lpstr>Mandatory Postings</vt:lpstr>
      <vt:lpstr>Eating Area Posters</vt:lpstr>
      <vt:lpstr>Supper Menu: Entrée  </vt:lpstr>
      <vt:lpstr>Supper Entrée Selection  </vt:lpstr>
      <vt:lpstr>Entrée Satisfaction Activity</vt:lpstr>
      <vt:lpstr>Menu Guidelines</vt:lpstr>
      <vt:lpstr>MEAL PATTERNS &amp; SUBSTITUTIONS</vt:lpstr>
      <vt:lpstr>Unequal Component Substitution</vt:lpstr>
      <vt:lpstr>Chocolate Milk Rule</vt:lpstr>
      <vt:lpstr>Reimbursable Meals</vt:lpstr>
      <vt:lpstr>Special Dietary Needs</vt:lpstr>
      <vt:lpstr>Supper Transport Record</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ASP Supper Grid Sheet</vt:lpstr>
      <vt:lpstr>Community Roster</vt:lpstr>
      <vt:lpstr>Early Dismissal Policy</vt:lpstr>
      <vt:lpstr>Early Release Students</vt:lpstr>
      <vt:lpstr>PowerPoint Presentation</vt:lpstr>
      <vt:lpstr>PowerPoint Presentation</vt:lpstr>
      <vt:lpstr>PowerPoint Presentation</vt:lpstr>
      <vt:lpstr>PowerPoint Presentation</vt:lpstr>
      <vt:lpstr>Handling  Challenges</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412</cp:revision>
  <cp:lastPrinted>2024-02-08T17:55:50Z</cp:lastPrinted>
  <dcterms:created xsi:type="dcterms:W3CDTF">2019-04-12T17:28:51Z</dcterms:created>
  <dcterms:modified xsi:type="dcterms:W3CDTF">2024-11-08T16:21:14Z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0x01010097CAFC83EC7FD54AA09FE4051AE6A32C</vt:lpwstr>
  </property>
</Properties>
</file>